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0" r:id="rId5"/>
    <p:sldId id="259" r:id="rId6"/>
    <p:sldId id="261" r:id="rId7"/>
    <p:sldId id="262" r:id="rId8"/>
    <p:sldId id="265"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96E6"/>
    <a:srgbClr val="965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78" autoAdjust="0"/>
  </p:normalViewPr>
  <p:slideViewPr>
    <p:cSldViewPr snapToGrid="0">
      <p:cViewPr varScale="1">
        <p:scale>
          <a:sx n="72" d="100"/>
          <a:sy n="72" d="100"/>
        </p:scale>
        <p:origin x="107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BAD857-E2BE-48E8-9799-95314D45C626}" type="datetimeFigureOut">
              <a:rPr lang="en-US" smtClean="0"/>
              <a:t>3/7/2020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BBB84-E386-405A-9E0F-25E641254491}" type="slidenum">
              <a:rPr lang="en-US" smtClean="0"/>
              <a:t>‹#›</a:t>
            </a:fld>
            <a:endParaRPr lang="en-US"/>
          </a:p>
        </p:txBody>
      </p:sp>
    </p:spTree>
    <p:extLst>
      <p:ext uri="{BB962C8B-B14F-4D97-AF65-F5344CB8AC3E}">
        <p14:creationId xmlns:p14="http://schemas.microsoft.com/office/powerpoint/2010/main" val="4087008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Mystic</a:t>
            </a:r>
            <a:r>
              <a:rPr lang="en-US" baseline="0" dirty="0" smtClean="0"/>
              <a:t> Chambers, a JavaScript Pitch. I am Bilal and I am the team lead. I have decided to give this game, development period of 4 months or 16 weeks. </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1</a:t>
            </a:fld>
            <a:endParaRPr lang="en-US"/>
          </a:p>
        </p:txBody>
      </p:sp>
    </p:spTree>
    <p:extLst>
      <p:ext uri="{BB962C8B-B14F-4D97-AF65-F5344CB8AC3E}">
        <p14:creationId xmlns:p14="http://schemas.microsoft.com/office/powerpoint/2010/main" val="3002707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Recently,</a:t>
            </a:r>
            <a:r>
              <a:rPr lang="en-US" baseline="0" dirty="0" smtClean="0"/>
              <a:t> I added more sounds in the Trello that I haven’t covered in this slide. </a:t>
            </a:r>
            <a:r>
              <a:rPr lang="en-US" dirty="0" smtClean="0"/>
              <a:t>There are a lot</a:t>
            </a:r>
            <a:r>
              <a:rPr lang="en-US" baseline="0" dirty="0" smtClean="0"/>
              <a:t> of sounds and this game is all about dark atmosphere and dark ambience. So, we need all the audible darkness.</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10</a:t>
            </a:fld>
            <a:endParaRPr lang="en-US"/>
          </a:p>
        </p:txBody>
      </p:sp>
    </p:spTree>
    <p:extLst>
      <p:ext uri="{BB962C8B-B14F-4D97-AF65-F5344CB8AC3E}">
        <p14:creationId xmlns:p14="http://schemas.microsoft.com/office/powerpoint/2010/main" val="270531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who’s in? Any questions regarding Mystic Chambers? Also, thanks to all for listening.</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11</a:t>
            </a:fld>
            <a:endParaRPr lang="en-US"/>
          </a:p>
        </p:txBody>
      </p:sp>
    </p:spTree>
    <p:extLst>
      <p:ext uri="{BB962C8B-B14F-4D97-AF65-F5344CB8AC3E}">
        <p14:creationId xmlns:p14="http://schemas.microsoft.com/office/powerpoint/2010/main" val="783230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plenty experience with </a:t>
            </a:r>
            <a:r>
              <a:rPr lang="en-US" baseline="0" dirty="0" err="1" smtClean="0"/>
              <a:t>gamedev</a:t>
            </a:r>
            <a:r>
              <a:rPr lang="en-US" baseline="0" dirty="0" smtClean="0"/>
              <a:t> before especially SDL2 and Unity. I have contributed to 7 club games before and led Nick Of Time. I have mostly done Unity stuff in the club and JavaScript has never been my focus here until this pitch.</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2</a:t>
            </a:fld>
            <a:endParaRPr lang="en-US"/>
          </a:p>
        </p:txBody>
      </p:sp>
    </p:spTree>
    <p:extLst>
      <p:ext uri="{BB962C8B-B14F-4D97-AF65-F5344CB8AC3E}">
        <p14:creationId xmlns:p14="http://schemas.microsoft.com/office/powerpoint/2010/main" val="2361512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top inspiration is Doom II but Mystic Chambers would be more similar to Wolfenstein 3D except that we will try to add more to it. It fascinates me to make a </a:t>
            </a:r>
            <a:r>
              <a:rPr lang="en-US" baseline="0" dirty="0" err="1" smtClean="0"/>
              <a:t>raycaster</a:t>
            </a:r>
            <a:r>
              <a:rPr lang="en-US" baseline="0" dirty="0" smtClean="0"/>
              <a:t> game and understand how the game works behind the scenes without the triangles and polygons. That is why I opted for JavaScript rather than Unity.</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3</a:t>
            </a:fld>
            <a:endParaRPr lang="en-US"/>
          </a:p>
        </p:txBody>
      </p:sp>
    </p:spTree>
    <p:extLst>
      <p:ext uri="{BB962C8B-B14F-4D97-AF65-F5344CB8AC3E}">
        <p14:creationId xmlns:p14="http://schemas.microsoft.com/office/powerpoint/2010/main" val="2438842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try my best to make sure that I learn more along the way as well as give opportunity to others to learn as well. This time, I want to get better in talk-to-camera and video editing skills because recently, I have been thinking of starting a YouTube channel in my native language, Urdu. I might start an English channel once I feel like I am doing good in my Urdu YouTube channel. And also, that means it will be recorded videos in most of the weekly meetings. The thing is, during my previous club game, Nick Of Time, it was summer vacations which means that I can stay up late at night and I don’t have to go to medical college in the early morning. But this time, there are no vacations except in the last 2 to 3 weeks of development and the meeting time is quite uncomfortable for me.</a:t>
            </a:r>
          </a:p>
          <a:p>
            <a:endParaRPr lang="en-US" baseline="0" dirty="0" smtClean="0"/>
          </a:p>
          <a:p>
            <a:r>
              <a:rPr lang="en-US" baseline="0" dirty="0" smtClean="0"/>
              <a:t>I feel like this game will be more of a programming challenge which means that it is a great opportunity to get better at problem solving skills.</a:t>
            </a:r>
            <a:br>
              <a:rPr lang="en-US" baseline="0" dirty="0" smtClean="0"/>
            </a:br>
            <a:r>
              <a:rPr lang="en-US" baseline="0" dirty="0" smtClean="0"/>
              <a:t/>
            </a:r>
            <a:br>
              <a:rPr lang="en-US" baseline="0" dirty="0" smtClean="0"/>
            </a:br>
            <a:r>
              <a:rPr lang="en-US" baseline="0" dirty="0" smtClean="0"/>
              <a:t>Cooperation and team work always plays a key role in the </a:t>
            </a:r>
            <a:r>
              <a:rPr lang="en-US" baseline="0" dirty="0" err="1" smtClean="0"/>
              <a:t>GameDev</a:t>
            </a:r>
            <a:r>
              <a:rPr lang="en-US" baseline="0" dirty="0" smtClean="0"/>
              <a:t> world. Communicating the changes in the codebase, making sure that the team is working towards the right direction, motivating the members to join the team despite the possibilities of uneasy development and at the same time, making it easy for the team to contribute in the game are the key points that I am focusing at.</a:t>
            </a:r>
            <a:br>
              <a:rPr lang="en-US" baseline="0" dirty="0" smtClean="0"/>
            </a:br>
            <a:r>
              <a:rPr lang="en-US" baseline="0" dirty="0" smtClean="0"/>
              <a:t/>
            </a:r>
            <a:br>
              <a:rPr lang="en-US" baseline="0" dirty="0" smtClean="0"/>
            </a:br>
            <a:r>
              <a:rPr lang="en-US" baseline="0" dirty="0" smtClean="0"/>
              <a:t>Other than that, I am still find it hard to finish a game and there is a lot to learn when it comes to level design.</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4</a:t>
            </a:fld>
            <a:endParaRPr lang="en-US"/>
          </a:p>
        </p:txBody>
      </p:sp>
    </p:spTree>
    <p:extLst>
      <p:ext uri="{BB962C8B-B14F-4D97-AF65-F5344CB8AC3E}">
        <p14:creationId xmlns:p14="http://schemas.microsoft.com/office/powerpoint/2010/main" val="646717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let us enter the </a:t>
            </a:r>
            <a:r>
              <a:rPr lang="en-US" baseline="0" dirty="0" err="1" smtClean="0"/>
              <a:t>prototypia</a:t>
            </a:r>
            <a:r>
              <a:rPr lang="en-US" baseline="0" dirty="0" smtClean="0"/>
              <a:t> of Mystic Chambers. By the way, local server is required to run the game.</a:t>
            </a:r>
            <a:br>
              <a:rPr lang="en-US" baseline="0" dirty="0" smtClean="0"/>
            </a:br>
            <a:r>
              <a:rPr lang="en-US" baseline="0" dirty="0" smtClean="0"/>
              <a:t/>
            </a:r>
            <a:br>
              <a:rPr lang="en-US" baseline="0" dirty="0" smtClean="0"/>
            </a:br>
            <a:r>
              <a:rPr lang="en-US" baseline="0" dirty="0" smtClean="0"/>
              <a:t>This is the map mode or control panel. Here you can see the editor where you can edit the level. Here, the lines are walls and there texture is indicated by the color. Origin of blue rays is the player. Green boxes are the collision areas. Diagonal walls are possible but diagonal collision areas are not possible as of now. Definitely a lot to do especially programming. I recommend you to try clicking all the stuff in here and change all kinds of values to see how it affects the game. Also, the UI is quite buggy as of now.</a:t>
            </a:r>
          </a:p>
          <a:p>
            <a:endParaRPr lang="en-US" baseline="0" dirty="0" smtClean="0"/>
          </a:p>
          <a:p>
            <a:r>
              <a:rPr lang="en-US" baseline="0" dirty="0" smtClean="0"/>
              <a:t>And if you click on the cross button at the top right corner, you will be in the exciting part of the game, the play mode. Here, you can see the 3D that is generated via the </a:t>
            </a:r>
            <a:r>
              <a:rPr lang="en-US" baseline="0" dirty="0" err="1" smtClean="0"/>
              <a:t>raycasting</a:t>
            </a:r>
            <a:r>
              <a:rPr lang="en-US" baseline="0" dirty="0" smtClean="0"/>
              <a:t> of the rays. Basically, each ray generates a segment of wall and its height is determined by the length of the ray before it reaches that wall segment. Outcast group is also developing similar game called </a:t>
            </a:r>
            <a:r>
              <a:rPr lang="en-US" baseline="0" dirty="0" err="1" smtClean="0"/>
              <a:t>GlacierBound</a:t>
            </a:r>
            <a:r>
              <a:rPr lang="en-US" baseline="0" dirty="0" smtClean="0"/>
              <a:t>. I must say, what a coincidence! 3D </a:t>
            </a:r>
            <a:r>
              <a:rPr lang="en-US" baseline="0" dirty="0" err="1" smtClean="0"/>
              <a:t>raycaster</a:t>
            </a:r>
            <a:r>
              <a:rPr lang="en-US" baseline="0" dirty="0" smtClean="0"/>
              <a:t> is a genre that (according to Chris) is never developed in the club before and now, 2 games of the same nature are being developed at the same time.</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5</a:t>
            </a:fld>
            <a:endParaRPr lang="en-US"/>
          </a:p>
        </p:txBody>
      </p:sp>
    </p:spTree>
    <p:extLst>
      <p:ext uri="{BB962C8B-B14F-4D97-AF65-F5344CB8AC3E}">
        <p14:creationId xmlns:p14="http://schemas.microsoft.com/office/powerpoint/2010/main" val="2618776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minimal objectives.</a:t>
            </a:r>
            <a:r>
              <a:rPr lang="en-US" baseline="0" dirty="0" smtClean="0"/>
              <a:t> This time I am really keeping it short. </a:t>
            </a:r>
            <a:r>
              <a:rPr lang="en-US" baseline="0" dirty="0" err="1" smtClean="0"/>
              <a:t>Raycast</a:t>
            </a:r>
            <a:r>
              <a:rPr lang="en-US" baseline="0" dirty="0" smtClean="0"/>
              <a:t> 3D Dungeon Crawler. 16 by 16 Dark Pixel Art which is scaled 10 times otherwise it would be blurry. If there is a solution to this problem, we can revert back to 1 times scaling. There are definitely exceptions to it like the guns. They would probably be 64 by 64.</a:t>
            </a:r>
          </a:p>
          <a:p>
            <a:endParaRPr lang="en-US" baseline="0" dirty="0" smtClean="0"/>
          </a:p>
          <a:p>
            <a:r>
              <a:rPr lang="en-US" baseline="0" dirty="0" smtClean="0"/>
              <a:t>The storyline is simple. The player wants to find the </a:t>
            </a:r>
            <a:r>
              <a:rPr lang="en-US" baseline="0" dirty="0" err="1" smtClean="0"/>
              <a:t>Mystus</a:t>
            </a:r>
            <a:r>
              <a:rPr lang="en-US" baseline="0" dirty="0" smtClean="0"/>
              <a:t> Treasure. Similar to Indiana Jones or Tomb Raider. It will be dark underground environment. The levels will be floors of the chamber and the player will go deeper with each level. I would like to have old rusty guns. Basically, capturing the feeling of Dark, Old and Rusty. Level editor is already on the way so making levels will be pretty easy. 6 levels and not too many items. The focus is to make less but good.</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6</a:t>
            </a:fld>
            <a:endParaRPr lang="en-US"/>
          </a:p>
        </p:txBody>
      </p:sp>
    </p:spTree>
    <p:extLst>
      <p:ext uri="{BB962C8B-B14F-4D97-AF65-F5344CB8AC3E}">
        <p14:creationId xmlns:p14="http://schemas.microsoft.com/office/powerpoint/2010/main" val="291059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take a look at the schedule.</a:t>
            </a:r>
            <a:br>
              <a:rPr lang="en-US" dirty="0" smtClean="0"/>
            </a:br>
            <a:r>
              <a:rPr lang="en-US" dirty="0" smtClean="0"/>
              <a:t/>
            </a:r>
            <a:br>
              <a:rPr lang="en-US" dirty="0" smtClean="0"/>
            </a:br>
            <a:r>
              <a:rPr lang="en-US" dirty="0" smtClean="0"/>
              <a:t>There is this</a:t>
            </a:r>
            <a:r>
              <a:rPr lang="en-US" baseline="0" dirty="0" smtClean="0"/>
              <a:t> Docs/Help section where I have answered some of the questions to help you understand my custom code. You can add a card in this section with your question and I will try to answer it as clearly as possible. This will also help other team members. I personally think that having a docs/help section is much better as compare to a separate text file or documents.</a:t>
            </a:r>
            <a:br>
              <a:rPr lang="en-US" baseline="0" dirty="0" smtClean="0"/>
            </a:br>
            <a:r>
              <a:rPr lang="en-US" baseline="0" dirty="0" smtClean="0"/>
              <a:t/>
            </a:r>
            <a:br>
              <a:rPr lang="en-US" baseline="0" dirty="0" smtClean="0"/>
            </a:br>
            <a:r>
              <a:rPr lang="en-US" baseline="0" dirty="0" smtClean="0"/>
              <a:t>The warm up tasks contains a lot of art and sound.</a:t>
            </a:r>
          </a:p>
          <a:p>
            <a:r>
              <a:rPr lang="en-US" baseline="0" dirty="0" smtClean="0"/>
              <a:t>In the first 2 weeks, we will be implementing entities. From entities, I meant all the things other than walls, areas and rays. For example, items and enemies.</a:t>
            </a:r>
          </a:p>
          <a:p>
            <a:r>
              <a:rPr lang="en-US" baseline="0" dirty="0" smtClean="0"/>
              <a:t>In the next 5 weeks, we will be implementing fire skull, evil dwarf, druid, health box, adrenaline, key/door system, portals, ladders and some more stuff like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By the end of week 7, we would have accomplished the minimal objectives of the game except for the levels. If we did the tasks a lot earlier than expected, I might add more to the schedule.</a:t>
            </a:r>
          </a:p>
          <a:p>
            <a:r>
              <a:rPr lang="en-US" baseline="0" dirty="0" smtClean="0"/>
              <a:t>From 8</a:t>
            </a:r>
            <a:r>
              <a:rPr lang="en-US" baseline="30000" dirty="0" smtClean="0"/>
              <a:t>th</a:t>
            </a:r>
            <a:r>
              <a:rPr lang="en-US" baseline="0" dirty="0" smtClean="0"/>
              <a:t> week to 11</a:t>
            </a:r>
            <a:r>
              <a:rPr lang="en-US" baseline="30000" dirty="0" smtClean="0"/>
              <a:t>th</a:t>
            </a:r>
            <a:r>
              <a:rPr lang="en-US" baseline="0" dirty="0" smtClean="0"/>
              <a:t> week, I would be busy in Medical CBA Examinations so, I would be doing a lot less. </a:t>
            </a:r>
            <a:r>
              <a:rPr lang="en-US" baseline="0" dirty="0" err="1" smtClean="0"/>
              <a:t>Ofcourse</a:t>
            </a:r>
            <a:r>
              <a:rPr lang="en-US" baseline="0" dirty="0" smtClean="0"/>
              <a:t>, my team would be doing a lot of tasks done during these weeks.</a:t>
            </a:r>
          </a:p>
          <a:p>
            <a:r>
              <a:rPr lang="en-US" baseline="0" dirty="0" smtClean="0"/>
              <a:t>The remaining 12</a:t>
            </a:r>
            <a:r>
              <a:rPr lang="en-US" baseline="30000" dirty="0" smtClean="0"/>
              <a:t>th</a:t>
            </a:r>
            <a:r>
              <a:rPr lang="en-US" baseline="0" dirty="0" smtClean="0"/>
              <a:t> to 14</a:t>
            </a:r>
            <a:r>
              <a:rPr lang="en-US" baseline="30000" dirty="0" smtClean="0"/>
              <a:t>th</a:t>
            </a:r>
            <a:r>
              <a:rPr lang="en-US" baseline="0" dirty="0" smtClean="0"/>
              <a:t> weeks would be focused towards boss functionality, level design, bug fixes and tons of polish.</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7</a:t>
            </a:fld>
            <a:endParaRPr lang="en-US"/>
          </a:p>
        </p:txBody>
      </p:sp>
    </p:spTree>
    <p:extLst>
      <p:ext uri="{BB962C8B-B14F-4D97-AF65-F5344CB8AC3E}">
        <p14:creationId xmlns:p14="http://schemas.microsoft.com/office/powerpoint/2010/main" val="3464804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a:t>
            </a:r>
            <a:r>
              <a:rPr lang="en-US" baseline="0" dirty="0" smtClean="0"/>
              <a:t> are most of the programming tasks. This game requires a lot of programming and so, it is a perfect opportunity to hone your programming skills. You would get into the depths of pseudo 3D. There are two things that I am particularly interested in how entities are going to be implemented and how the enemy interaction will work. Other than that, that there is still a whole lot to dive into.</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8</a:t>
            </a:fld>
            <a:endParaRPr lang="en-US"/>
          </a:p>
        </p:txBody>
      </p:sp>
    </p:spTree>
    <p:extLst>
      <p:ext uri="{BB962C8B-B14F-4D97-AF65-F5344CB8AC3E}">
        <p14:creationId xmlns:p14="http://schemas.microsoft.com/office/powerpoint/2010/main" val="169722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for low</a:t>
            </a:r>
            <a:r>
              <a:rPr lang="en-US" baseline="0" dirty="0" smtClean="0"/>
              <a:t> resolution pixel art. Enemies and some items need to have 8 sprites to cover Entity Complex Rendering (or you can say 8-Sided Rendering). Therefore, low resolution make sense to make it easier for artists and animators. The art style is very dark much like that of Doom II or Heretic. A lot of varieties of walls to look at and dark gruesome enemies are definitely something that this game needs.</a:t>
            </a:r>
            <a:endParaRPr lang="en-US" dirty="0"/>
          </a:p>
        </p:txBody>
      </p:sp>
      <p:sp>
        <p:nvSpPr>
          <p:cNvPr id="4" name="Slide Number Placeholder 3"/>
          <p:cNvSpPr>
            <a:spLocks noGrp="1"/>
          </p:cNvSpPr>
          <p:nvPr>
            <p:ph type="sldNum" sz="quarter" idx="10"/>
          </p:nvPr>
        </p:nvSpPr>
        <p:spPr/>
        <p:txBody>
          <a:bodyPr/>
          <a:lstStyle/>
          <a:p>
            <a:fld id="{2EFBBB84-E386-405A-9E0F-25E641254491}" type="slidenum">
              <a:rPr lang="en-US" smtClean="0"/>
              <a:t>9</a:t>
            </a:fld>
            <a:endParaRPr lang="en-US"/>
          </a:p>
        </p:txBody>
      </p:sp>
    </p:spTree>
    <p:extLst>
      <p:ext uri="{BB962C8B-B14F-4D97-AF65-F5344CB8AC3E}">
        <p14:creationId xmlns:p14="http://schemas.microsoft.com/office/powerpoint/2010/main" val="2976456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65129A-4CE6-4D19-9B23-5E859E8A00C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2007431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65129A-4CE6-4D19-9B23-5E859E8A00C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1096075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65129A-4CE6-4D19-9B23-5E859E8A00C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1437654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65129A-4CE6-4D19-9B23-5E859E8A00C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282762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F65129A-4CE6-4D19-9B23-5E859E8A00C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230952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65129A-4CE6-4D19-9B23-5E859E8A00C4}" type="datetimeFigureOut">
              <a:rPr lang="en-US" smtClean="0"/>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349002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65129A-4CE6-4D19-9B23-5E859E8A00C4}" type="datetimeFigureOut">
              <a:rPr lang="en-US" smtClean="0"/>
              <a:t>3/7/2020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2876659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65129A-4CE6-4D19-9B23-5E859E8A00C4}" type="datetimeFigureOut">
              <a:rPr lang="en-US" smtClean="0"/>
              <a:t>3/7/2020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6163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65129A-4CE6-4D19-9B23-5E859E8A00C4}" type="datetimeFigureOut">
              <a:rPr lang="en-US" smtClean="0"/>
              <a:t>3/7/2020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356588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65129A-4CE6-4D19-9B23-5E859E8A00C4}" type="datetimeFigureOut">
              <a:rPr lang="en-US" smtClean="0"/>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3584996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65129A-4CE6-4D19-9B23-5E859E8A00C4}" type="datetimeFigureOut">
              <a:rPr lang="en-US" smtClean="0"/>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7C236-9302-4E40-9DBF-FE34518E03B0}" type="slidenum">
              <a:rPr lang="en-US" smtClean="0"/>
              <a:t>‹#›</a:t>
            </a:fld>
            <a:endParaRPr lang="en-US"/>
          </a:p>
        </p:txBody>
      </p:sp>
    </p:spTree>
    <p:extLst>
      <p:ext uri="{BB962C8B-B14F-4D97-AF65-F5344CB8AC3E}">
        <p14:creationId xmlns:p14="http://schemas.microsoft.com/office/powerpoint/2010/main" val="4003858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5129A-4CE6-4D19-9B23-5E859E8A00C4}" type="datetimeFigureOut">
              <a:rPr lang="en-US" smtClean="0"/>
              <a:t>3/7/2020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7C236-9302-4E40-9DBF-FE34518E03B0}" type="slidenum">
              <a:rPr lang="en-US" smtClean="0"/>
              <a:t>‹#›</a:t>
            </a:fld>
            <a:endParaRPr lang="en-US"/>
          </a:p>
        </p:txBody>
      </p:sp>
    </p:spTree>
    <p:extLst>
      <p:ext uri="{BB962C8B-B14F-4D97-AF65-F5344CB8AC3E}">
        <p14:creationId xmlns:p14="http://schemas.microsoft.com/office/powerpoint/2010/main" val="2469390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microsoft.com/office/2007/relationships/hdphoto" Target="../media/hdphoto6.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5.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ctrTitle"/>
          </p:nvPr>
        </p:nvSpPr>
        <p:spPr/>
        <p:txBody>
          <a:bodyPr/>
          <a:lstStyle/>
          <a:p>
            <a:r>
              <a:rPr lang="en-US" dirty="0" smtClean="0">
                <a:solidFill>
                  <a:srgbClr val="9650C8"/>
                </a:solidFill>
                <a:latin typeface="Book Antiqua" panose="02040602050305030304" pitchFamily="18" charset="0"/>
              </a:rPr>
              <a:t>Mystic Chambers</a:t>
            </a:r>
            <a:endParaRPr lang="en-US" dirty="0">
              <a:solidFill>
                <a:srgbClr val="9650C8"/>
              </a:solidFill>
              <a:latin typeface="Book Antiqua" panose="02040602050305030304" pitchFamily="18" charset="0"/>
            </a:endParaRPr>
          </a:p>
        </p:txBody>
      </p:sp>
      <p:sp>
        <p:nvSpPr>
          <p:cNvPr id="6" name="Subtitle 5"/>
          <p:cNvSpPr>
            <a:spLocks noGrp="1"/>
          </p:cNvSpPr>
          <p:nvPr>
            <p:ph type="subTitle" idx="1"/>
          </p:nvPr>
        </p:nvSpPr>
        <p:spPr/>
        <p:txBody>
          <a:bodyPr/>
          <a:lstStyle/>
          <a:p>
            <a:r>
              <a:rPr lang="en-US" dirty="0" smtClean="0">
                <a:solidFill>
                  <a:srgbClr val="E696E6"/>
                </a:solidFill>
                <a:latin typeface="Book Antiqua" panose="02040602050305030304" pitchFamily="18" charset="0"/>
              </a:rPr>
              <a:t>JavaScript Pitch</a:t>
            </a:r>
          </a:p>
          <a:p>
            <a:r>
              <a:rPr lang="en-US" dirty="0" smtClean="0">
                <a:solidFill>
                  <a:srgbClr val="E696E6"/>
                </a:solidFill>
                <a:latin typeface="Book Antiqua" panose="02040602050305030304" pitchFamily="18" charset="0"/>
              </a:rPr>
              <a:t>Lead: </a:t>
            </a:r>
            <a:r>
              <a:rPr lang="en-US" b="1" dirty="0" smtClean="0">
                <a:solidFill>
                  <a:srgbClr val="E696E6"/>
                </a:solidFill>
                <a:latin typeface="Book Antiqua" panose="02040602050305030304" pitchFamily="18" charset="0"/>
              </a:rPr>
              <a:t>Bilal A. Cheema</a:t>
            </a:r>
          </a:p>
          <a:p>
            <a:r>
              <a:rPr lang="en-US" dirty="0" smtClean="0">
                <a:solidFill>
                  <a:srgbClr val="E696E6"/>
                </a:solidFill>
                <a:latin typeface="Book Antiqua" panose="02040602050305030304" pitchFamily="18" charset="0"/>
              </a:rPr>
              <a:t>8</a:t>
            </a:r>
            <a:r>
              <a:rPr lang="en-US" baseline="30000" dirty="0" smtClean="0">
                <a:solidFill>
                  <a:srgbClr val="E696E6"/>
                </a:solidFill>
                <a:latin typeface="Book Antiqua" panose="02040602050305030304" pitchFamily="18" charset="0"/>
              </a:rPr>
              <a:t>th</a:t>
            </a:r>
            <a:r>
              <a:rPr lang="en-US" dirty="0" smtClean="0">
                <a:solidFill>
                  <a:srgbClr val="E696E6"/>
                </a:solidFill>
                <a:latin typeface="Book Antiqua" panose="02040602050305030304" pitchFamily="18" charset="0"/>
              </a:rPr>
              <a:t> March to 28</a:t>
            </a:r>
            <a:r>
              <a:rPr lang="en-US" baseline="30000" dirty="0" smtClean="0">
                <a:solidFill>
                  <a:srgbClr val="E696E6"/>
                </a:solidFill>
                <a:latin typeface="Book Antiqua" panose="02040602050305030304" pitchFamily="18" charset="0"/>
              </a:rPr>
              <a:t>th</a:t>
            </a:r>
            <a:r>
              <a:rPr lang="en-US" dirty="0" smtClean="0">
                <a:solidFill>
                  <a:srgbClr val="E696E6"/>
                </a:solidFill>
                <a:latin typeface="Book Antiqua" panose="02040602050305030304" pitchFamily="18" charset="0"/>
              </a:rPr>
              <a:t> June </a:t>
            </a:r>
            <a:r>
              <a:rPr lang="en-US" b="1" dirty="0" smtClean="0">
                <a:solidFill>
                  <a:srgbClr val="E696E6"/>
                </a:solidFill>
                <a:latin typeface="Book Antiqua" panose="02040602050305030304" pitchFamily="18" charset="0"/>
              </a:rPr>
              <a:t>(16 Weeks or 4 Months)</a:t>
            </a:r>
            <a:endParaRPr lang="en-US" b="1" dirty="0">
              <a:solidFill>
                <a:srgbClr val="E696E6"/>
              </a:solidFill>
              <a:latin typeface="Book Antiqua" panose="02040602050305030304" pitchFamily="18" charset="0"/>
            </a:endParaRPr>
          </a:p>
        </p:txBody>
      </p:sp>
    </p:spTree>
    <p:extLst>
      <p:ext uri="{BB962C8B-B14F-4D97-AF65-F5344CB8AC3E}">
        <p14:creationId xmlns:p14="http://schemas.microsoft.com/office/powerpoint/2010/main" val="3335506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a:xfrm>
            <a:off x="381965" y="365125"/>
            <a:ext cx="10971835" cy="1325563"/>
          </a:xfrm>
        </p:spPr>
        <p:txBody>
          <a:bodyPr/>
          <a:lstStyle/>
          <a:p>
            <a:r>
              <a:rPr lang="en-US" dirty="0" smtClean="0">
                <a:solidFill>
                  <a:srgbClr val="9650C8"/>
                </a:solidFill>
                <a:latin typeface="Book Antiqua" panose="02040602050305030304" pitchFamily="18" charset="0"/>
              </a:rPr>
              <a:t>Audio (Dark Ambience; Creepy Sounds)</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3138290" y="1690688"/>
            <a:ext cx="4712620" cy="4545020"/>
          </a:xfrm>
        </p:spPr>
        <p:txBody>
          <a:bodyPr>
            <a:normAutofit lnSpcReduction="10000"/>
          </a:bodyPr>
          <a:lstStyle/>
          <a:p>
            <a:r>
              <a:rPr lang="en-US" dirty="0" smtClean="0">
                <a:solidFill>
                  <a:srgbClr val="E696E6"/>
                </a:solidFill>
                <a:latin typeface="Book Antiqua" panose="02040602050305030304" pitchFamily="18" charset="0"/>
              </a:rPr>
              <a:t>Walk sound (with and without reverb)</a:t>
            </a:r>
          </a:p>
          <a:p>
            <a:r>
              <a:rPr lang="en-US" dirty="0" smtClean="0">
                <a:solidFill>
                  <a:srgbClr val="E696E6"/>
                </a:solidFill>
                <a:latin typeface="Book Antiqua" panose="02040602050305030304" pitchFamily="18" charset="0"/>
              </a:rPr>
              <a:t>Guns Reload and Shoot sounds: Revolver, Winchester, Molotov</a:t>
            </a:r>
          </a:p>
          <a:p>
            <a:r>
              <a:rPr lang="en-US" dirty="0" smtClean="0">
                <a:solidFill>
                  <a:srgbClr val="E696E6"/>
                </a:solidFill>
                <a:latin typeface="Book Antiqua" panose="02040602050305030304" pitchFamily="18" charset="0"/>
              </a:rPr>
              <a:t>Fire</a:t>
            </a:r>
          </a:p>
          <a:p>
            <a:r>
              <a:rPr lang="en-US" dirty="0" smtClean="0">
                <a:solidFill>
                  <a:srgbClr val="E696E6"/>
                </a:solidFill>
                <a:latin typeface="Book Antiqua" panose="02040602050305030304" pitchFamily="18" charset="0"/>
              </a:rPr>
              <a:t>Water Dripping</a:t>
            </a:r>
          </a:p>
          <a:p>
            <a:r>
              <a:rPr lang="en-US" dirty="0" smtClean="0">
                <a:solidFill>
                  <a:srgbClr val="E696E6"/>
                </a:solidFill>
                <a:latin typeface="Book Antiqua" panose="02040602050305030304" pitchFamily="18" charset="0"/>
              </a:rPr>
              <a:t>Enemies Idle, Move, Attack sounds: Fire Skull, Evil Dwarf, Druid</a:t>
            </a:r>
          </a:p>
          <a:p>
            <a:r>
              <a:rPr lang="en-US" dirty="0" smtClean="0">
                <a:solidFill>
                  <a:srgbClr val="E696E6"/>
                </a:solidFill>
                <a:latin typeface="Book Antiqua" panose="02040602050305030304" pitchFamily="18" charset="0"/>
              </a:rPr>
              <a:t>Ghostly Wind Ambience</a:t>
            </a:r>
          </a:p>
        </p:txBody>
      </p:sp>
    </p:spTree>
    <p:extLst>
      <p:ext uri="{BB962C8B-B14F-4D97-AF65-F5344CB8AC3E}">
        <p14:creationId xmlns:p14="http://schemas.microsoft.com/office/powerpoint/2010/main" val="1441463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ctrTitle"/>
          </p:nvPr>
        </p:nvSpPr>
        <p:spPr/>
        <p:txBody>
          <a:bodyPr/>
          <a:lstStyle/>
          <a:p>
            <a:r>
              <a:rPr lang="en-US" dirty="0" smtClean="0">
                <a:solidFill>
                  <a:srgbClr val="9650C8"/>
                </a:solidFill>
                <a:latin typeface="Book Antiqua" panose="02040602050305030304" pitchFamily="18" charset="0"/>
              </a:rPr>
              <a:t>Who’s in? Questions?</a:t>
            </a:r>
            <a:endParaRPr lang="en-US" dirty="0">
              <a:solidFill>
                <a:srgbClr val="9650C8"/>
              </a:solidFill>
              <a:latin typeface="Book Antiqua" panose="02040602050305030304" pitchFamily="18" charset="0"/>
            </a:endParaRPr>
          </a:p>
        </p:txBody>
      </p:sp>
      <p:sp>
        <p:nvSpPr>
          <p:cNvPr id="6" name="Subtitle 5"/>
          <p:cNvSpPr>
            <a:spLocks noGrp="1"/>
          </p:cNvSpPr>
          <p:nvPr>
            <p:ph type="subTitle" idx="1"/>
          </p:nvPr>
        </p:nvSpPr>
        <p:spPr/>
        <p:txBody>
          <a:bodyPr/>
          <a:lstStyle/>
          <a:p>
            <a:r>
              <a:rPr lang="en-US" dirty="0" smtClean="0">
                <a:solidFill>
                  <a:srgbClr val="E696E6"/>
                </a:solidFill>
                <a:latin typeface="Book Antiqua" panose="02040602050305030304" pitchFamily="18" charset="0"/>
              </a:rPr>
              <a:t>Thank you for listening!</a:t>
            </a:r>
            <a:endParaRPr lang="en-US" b="1" dirty="0">
              <a:solidFill>
                <a:srgbClr val="E696E6"/>
              </a:solidFill>
              <a:latin typeface="Book Antiqua" panose="02040602050305030304" pitchFamily="18" charset="0"/>
            </a:endParaRPr>
          </a:p>
        </p:txBody>
      </p:sp>
    </p:spTree>
    <p:extLst>
      <p:ext uri="{BB962C8B-B14F-4D97-AF65-F5344CB8AC3E}">
        <p14:creationId xmlns:p14="http://schemas.microsoft.com/office/powerpoint/2010/main" val="1000972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My Experience</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p:txBody>
          <a:bodyPr/>
          <a:lstStyle/>
          <a:p>
            <a:r>
              <a:rPr lang="en-US" dirty="0" smtClean="0">
                <a:solidFill>
                  <a:srgbClr val="E696E6"/>
                </a:solidFill>
                <a:latin typeface="Book Antiqua" panose="02040602050305030304" pitchFamily="18" charset="0"/>
              </a:rPr>
              <a:t>Made Small Games with C++, SDL2, JavaFX and Unity.</a:t>
            </a:r>
          </a:p>
          <a:p>
            <a:r>
              <a:rPr lang="en-US" dirty="0" smtClean="0">
                <a:solidFill>
                  <a:srgbClr val="E696E6"/>
                </a:solidFill>
                <a:latin typeface="Book Antiqua" panose="02040602050305030304" pitchFamily="18" charset="0"/>
              </a:rPr>
              <a:t>Contributed to </a:t>
            </a:r>
            <a:r>
              <a:rPr lang="en-US" b="1" dirty="0" smtClean="0">
                <a:solidFill>
                  <a:schemeClr val="accent1"/>
                </a:solidFill>
                <a:latin typeface="Book Antiqua" panose="02040602050305030304" pitchFamily="18" charset="0"/>
              </a:rPr>
              <a:t>7 Club Games</a:t>
            </a:r>
            <a:r>
              <a:rPr lang="en-US" dirty="0" smtClean="0">
                <a:solidFill>
                  <a:srgbClr val="E696E6"/>
                </a:solidFill>
                <a:latin typeface="Book Antiqua" panose="02040602050305030304" pitchFamily="18" charset="0"/>
              </a:rPr>
              <a:t>: </a:t>
            </a:r>
            <a:r>
              <a:rPr lang="en-US" dirty="0" err="1" smtClean="0">
                <a:solidFill>
                  <a:schemeClr val="accent4">
                    <a:lumMod val="20000"/>
                    <a:lumOff val="80000"/>
                  </a:schemeClr>
                </a:solidFill>
                <a:latin typeface="Book Antiqua" panose="02040602050305030304" pitchFamily="18" charset="0"/>
              </a:rPr>
              <a:t>WhisperDrift</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Wild Drivers</a:t>
            </a:r>
            <a:r>
              <a:rPr lang="en-US" dirty="0" smtClean="0">
                <a:solidFill>
                  <a:srgbClr val="E696E6"/>
                </a:solidFill>
                <a:latin typeface="Book Antiqua" panose="02040602050305030304" pitchFamily="18" charset="0"/>
              </a:rPr>
              <a:t>, </a:t>
            </a:r>
            <a:r>
              <a:rPr lang="en-US" dirty="0" err="1" smtClean="0">
                <a:solidFill>
                  <a:schemeClr val="accent4">
                    <a:lumMod val="20000"/>
                    <a:lumOff val="80000"/>
                  </a:schemeClr>
                </a:solidFill>
                <a:latin typeface="Book Antiqua" panose="02040602050305030304" pitchFamily="18" charset="0"/>
              </a:rPr>
              <a:t>Delv</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Alien Overrun</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Exit the Shadow</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Ghost Rustlers</a:t>
            </a:r>
            <a:r>
              <a:rPr lang="en-US" dirty="0" smtClean="0">
                <a:solidFill>
                  <a:srgbClr val="E696E6"/>
                </a:solidFill>
                <a:latin typeface="Book Antiqua" panose="02040602050305030304" pitchFamily="18" charset="0"/>
              </a:rPr>
              <a:t>, </a:t>
            </a:r>
            <a:r>
              <a:rPr lang="en-US" dirty="0" err="1" smtClean="0">
                <a:solidFill>
                  <a:schemeClr val="accent4">
                    <a:lumMod val="20000"/>
                    <a:lumOff val="80000"/>
                  </a:schemeClr>
                </a:solidFill>
                <a:latin typeface="Book Antiqua" panose="02040602050305030304" pitchFamily="18" charset="0"/>
              </a:rPr>
              <a:t>Nethercard</a:t>
            </a:r>
            <a:r>
              <a:rPr lang="en-US" dirty="0" smtClean="0">
                <a:solidFill>
                  <a:srgbClr val="E696E6"/>
                </a:solidFill>
                <a:latin typeface="Book Antiqua" panose="02040602050305030304" pitchFamily="18" charset="0"/>
              </a:rPr>
              <a:t> </a:t>
            </a:r>
            <a:r>
              <a:rPr lang="en-US" dirty="0" smtClean="0">
                <a:solidFill>
                  <a:schemeClr val="accent4">
                    <a:lumMod val="20000"/>
                    <a:lumOff val="80000"/>
                  </a:schemeClr>
                </a:solidFill>
                <a:latin typeface="Book Antiqua" panose="02040602050305030304" pitchFamily="18" charset="0"/>
              </a:rPr>
              <a:t>Kingdom</a:t>
            </a:r>
            <a:r>
              <a:rPr lang="en-US" dirty="0" smtClean="0">
                <a:solidFill>
                  <a:srgbClr val="E696E6"/>
                </a:solidFill>
                <a:latin typeface="Book Antiqua" panose="02040602050305030304" pitchFamily="18" charset="0"/>
              </a:rPr>
              <a:t>.</a:t>
            </a:r>
          </a:p>
          <a:p>
            <a:r>
              <a:rPr lang="en-US" dirty="0" smtClean="0">
                <a:solidFill>
                  <a:srgbClr val="E696E6"/>
                </a:solidFill>
                <a:latin typeface="Book Antiqua" panose="02040602050305030304" pitchFamily="18" charset="0"/>
              </a:rPr>
              <a:t>Led a Unity 2D Game</a:t>
            </a:r>
            <a:r>
              <a:rPr lang="en-US" dirty="0">
                <a:solidFill>
                  <a:srgbClr val="E696E6"/>
                </a:solidFill>
                <a:latin typeface="Book Antiqua" panose="02040602050305030304" pitchFamily="18" charset="0"/>
              </a:rPr>
              <a:t> </a:t>
            </a:r>
            <a:r>
              <a:rPr lang="en-US" dirty="0" smtClean="0">
                <a:solidFill>
                  <a:srgbClr val="E696E6"/>
                </a:solidFill>
                <a:latin typeface="Book Antiqua" panose="02040602050305030304" pitchFamily="18" charset="0"/>
              </a:rPr>
              <a:t>called </a:t>
            </a:r>
            <a:r>
              <a:rPr lang="en-US" b="1" dirty="0" smtClean="0">
                <a:solidFill>
                  <a:schemeClr val="accent4">
                    <a:lumMod val="20000"/>
                    <a:lumOff val="80000"/>
                  </a:schemeClr>
                </a:solidFill>
                <a:latin typeface="Book Antiqua" panose="02040602050305030304" pitchFamily="18" charset="0"/>
              </a:rPr>
              <a:t>Nick Of Time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7547" y="4590503"/>
            <a:ext cx="2785646" cy="174567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3496" y="4507443"/>
            <a:ext cx="3252234" cy="182873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0182" y="5298697"/>
            <a:ext cx="3436846" cy="169871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496" y="4507443"/>
            <a:ext cx="2126389" cy="246529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655790">
            <a:off x="-490885" y="3914798"/>
            <a:ext cx="1324479" cy="1185289"/>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88106" y="5486760"/>
            <a:ext cx="2760166" cy="1539619"/>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1037" y="4713491"/>
            <a:ext cx="3052416" cy="1416512"/>
          </a:xfrm>
          <a:prstGeom prst="rect">
            <a:avLst/>
          </a:prstGeom>
        </p:spPr>
      </p:pic>
    </p:spTree>
    <p:extLst>
      <p:ext uri="{BB962C8B-B14F-4D97-AF65-F5344CB8AC3E}">
        <p14:creationId xmlns:p14="http://schemas.microsoft.com/office/powerpoint/2010/main" val="6809653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Inspirations</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p:txBody>
          <a:bodyPr/>
          <a:lstStyle/>
          <a:p>
            <a:r>
              <a:rPr lang="en-US" dirty="0" smtClean="0">
                <a:solidFill>
                  <a:srgbClr val="E696E6"/>
                </a:solidFill>
                <a:latin typeface="Book Antiqua" panose="02040602050305030304" pitchFamily="18" charset="0"/>
              </a:rPr>
              <a:t>Definitely, </a:t>
            </a:r>
            <a:r>
              <a:rPr lang="en-US" dirty="0" smtClean="0">
                <a:solidFill>
                  <a:schemeClr val="accent4">
                    <a:lumMod val="20000"/>
                    <a:lumOff val="80000"/>
                  </a:schemeClr>
                </a:solidFill>
                <a:latin typeface="Book Antiqua" panose="02040602050305030304" pitchFamily="18" charset="0"/>
              </a:rPr>
              <a:t>Doom II</a:t>
            </a:r>
          </a:p>
          <a:p>
            <a:r>
              <a:rPr lang="en-US" dirty="0" smtClean="0">
                <a:solidFill>
                  <a:srgbClr val="E696E6"/>
                </a:solidFill>
                <a:latin typeface="Book Antiqua" panose="02040602050305030304" pitchFamily="18" charset="0"/>
              </a:rPr>
              <a:t>But will look more like </a:t>
            </a:r>
            <a:r>
              <a:rPr lang="en-US" dirty="0" smtClean="0">
                <a:solidFill>
                  <a:schemeClr val="accent4">
                    <a:lumMod val="20000"/>
                    <a:lumOff val="80000"/>
                  </a:schemeClr>
                </a:solidFill>
                <a:latin typeface="Book Antiqua" panose="02040602050305030304" pitchFamily="18" charset="0"/>
              </a:rPr>
              <a:t>Wolfenstein 3D </a:t>
            </a:r>
            <a:r>
              <a:rPr lang="en-US" dirty="0" smtClean="0">
                <a:solidFill>
                  <a:srgbClr val="E696E6"/>
                </a:solidFill>
                <a:latin typeface="Book Antiqua" panose="02040602050305030304" pitchFamily="18" charset="0"/>
              </a:rPr>
              <a:t>because we will be using </a:t>
            </a:r>
            <a:r>
              <a:rPr lang="en-US" dirty="0" err="1" smtClean="0">
                <a:solidFill>
                  <a:srgbClr val="E696E6"/>
                </a:solidFill>
                <a:latin typeface="Book Antiqua" panose="02040602050305030304" pitchFamily="18" charset="0"/>
              </a:rPr>
              <a:t>raycast</a:t>
            </a:r>
            <a:r>
              <a:rPr lang="en-US" dirty="0" smtClean="0">
                <a:solidFill>
                  <a:srgbClr val="E696E6"/>
                </a:solidFill>
                <a:latin typeface="Book Antiqua" panose="02040602050305030304" pitchFamily="18" charset="0"/>
              </a:rPr>
              <a:t> 3D unlike Doom which uses BSP.</a:t>
            </a:r>
            <a:endParaRPr lang="en-US" dirty="0" smtClean="0">
              <a:solidFill>
                <a:schemeClr val="accent4">
                  <a:lumMod val="20000"/>
                  <a:lumOff val="80000"/>
                </a:schemeClr>
              </a:solidFill>
              <a:latin typeface="Book Antiqua" panose="02040602050305030304" pitchFamily="18" charset="0"/>
            </a:endParaRP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12436" y="3247762"/>
            <a:ext cx="6188364" cy="3479215"/>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6096000" y="3247762"/>
            <a:ext cx="5640370" cy="3523928"/>
          </a:xfrm>
          <a:prstGeom prst="rect">
            <a:avLst/>
          </a:prstGeom>
        </p:spPr>
      </p:pic>
    </p:spTree>
    <p:extLst>
      <p:ext uri="{BB962C8B-B14F-4D97-AF65-F5344CB8AC3E}">
        <p14:creationId xmlns:p14="http://schemas.microsoft.com/office/powerpoint/2010/main" val="2175638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I want to get better in…</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838200" y="1825625"/>
            <a:ext cx="6347691" cy="4351338"/>
          </a:xfrm>
        </p:spPr>
        <p:txBody>
          <a:bodyPr/>
          <a:lstStyle/>
          <a:p>
            <a:r>
              <a:rPr lang="en-US" dirty="0" smtClean="0">
                <a:solidFill>
                  <a:srgbClr val="E696E6"/>
                </a:solidFill>
                <a:latin typeface="Book Antiqua" panose="02040602050305030304" pitchFamily="18" charset="0"/>
              </a:rPr>
              <a:t>Talk-to-Camera and Video Editing Skills </a:t>
            </a:r>
            <a:r>
              <a:rPr lang="en-US" sz="2000" dirty="0" smtClean="0">
                <a:solidFill>
                  <a:schemeClr val="accent4">
                    <a:lumMod val="20000"/>
                    <a:lumOff val="80000"/>
                  </a:schemeClr>
                </a:solidFill>
                <a:latin typeface="Book Antiqua" panose="02040602050305030304" pitchFamily="18" charset="0"/>
              </a:rPr>
              <a:t>(I won’t be live in most of the weekly meetings; most of them will be recorded videos)</a:t>
            </a:r>
          </a:p>
          <a:p>
            <a:r>
              <a:rPr lang="en-US" dirty="0" smtClean="0">
                <a:solidFill>
                  <a:srgbClr val="E696E6"/>
                </a:solidFill>
                <a:latin typeface="Book Antiqua" panose="02040602050305030304" pitchFamily="18" charset="0"/>
              </a:rPr>
              <a:t>Problem Solving Skills</a:t>
            </a:r>
          </a:p>
          <a:p>
            <a:r>
              <a:rPr lang="en-US" dirty="0" smtClean="0">
                <a:solidFill>
                  <a:srgbClr val="E696E6"/>
                </a:solidFill>
                <a:latin typeface="Book Antiqua" panose="02040602050305030304" pitchFamily="18" charset="0"/>
              </a:rPr>
              <a:t>Cooperation and Team Work</a:t>
            </a:r>
          </a:p>
          <a:p>
            <a:r>
              <a:rPr lang="en-US" dirty="0" smtClean="0">
                <a:solidFill>
                  <a:srgbClr val="E696E6"/>
                </a:solidFill>
                <a:latin typeface="Book Antiqua" panose="02040602050305030304" pitchFamily="18" charset="0"/>
              </a:rPr>
              <a:t>Finishing-Game Skill</a:t>
            </a:r>
          </a:p>
          <a:p>
            <a:r>
              <a:rPr lang="en-US" dirty="0" smtClean="0">
                <a:solidFill>
                  <a:srgbClr val="E696E6"/>
                </a:solidFill>
                <a:latin typeface="Book Antiqua" panose="02040602050305030304" pitchFamily="18" charset="0"/>
              </a:rPr>
              <a:t>Level Design and Puzzle Elements</a:t>
            </a:r>
            <a:endParaRPr lang="en-US" dirty="0" smtClean="0">
              <a:solidFill>
                <a:schemeClr val="accent4">
                  <a:lumMod val="20000"/>
                  <a:lumOff val="80000"/>
                </a:schemeClr>
              </a:solidFill>
              <a:latin typeface="Book Antiqua" panose="02040602050305030304" pitchFamily="18" charset="0"/>
            </a:endParaRP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45000"/>
                    </a14:imgEffect>
                    <a14:imgEffect>
                      <a14:brightnessContrast bright="32000" contrast="35000"/>
                    </a14:imgEffect>
                  </a14:imgLayer>
                </a14:imgProps>
              </a:ext>
              <a:ext uri="{28A0092B-C50C-407E-A947-70E740481C1C}">
                <a14:useLocalDpi xmlns:a14="http://schemas.microsoft.com/office/drawing/2010/main" val="0"/>
              </a:ext>
            </a:extLst>
          </a:blip>
          <a:stretch>
            <a:fillRect/>
          </a:stretch>
        </p:blipFill>
        <p:spPr>
          <a:xfrm>
            <a:off x="7105116" y="1898024"/>
            <a:ext cx="5622948" cy="3147436"/>
          </a:xfrm>
          <a:prstGeom prst="rect">
            <a:avLst/>
          </a:prstGeom>
        </p:spPr>
      </p:pic>
    </p:spTree>
    <p:extLst>
      <p:ext uri="{BB962C8B-B14F-4D97-AF65-F5344CB8AC3E}">
        <p14:creationId xmlns:p14="http://schemas.microsoft.com/office/powerpoint/2010/main" val="812207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harpenSoften amount="60000"/>
                    </a14:imgEffect>
                    <a14:imgEffect>
                      <a14:brightnessContrast bright="-35000" contrast="35000"/>
                    </a14:imgEffect>
                  </a14:imgLayer>
                </a14:imgProps>
              </a:ext>
              <a:ext uri="{28A0092B-C50C-407E-A947-70E740481C1C}">
                <a14:useLocalDpi xmlns:a14="http://schemas.microsoft.com/office/drawing/2010/main" val="0"/>
              </a:ext>
            </a:extLst>
          </a:blip>
          <a:stretch>
            <a:fillRect/>
          </a:stretch>
        </p:blipFill>
        <p:spPr>
          <a:xfrm>
            <a:off x="0" y="-635001"/>
            <a:ext cx="12192000" cy="8128002"/>
          </a:xfrm>
          <a:prstGeom prst="rect">
            <a:avLst/>
          </a:prstGeom>
        </p:spPr>
      </p:pic>
      <p:sp>
        <p:nvSpPr>
          <p:cNvPr id="5" name="Title 4"/>
          <p:cNvSpPr>
            <a:spLocks noGrp="1"/>
          </p:cNvSpPr>
          <p:nvPr>
            <p:ph type="title"/>
          </p:nvPr>
        </p:nvSpPr>
        <p:spPr>
          <a:xfrm>
            <a:off x="1202610" y="1325880"/>
            <a:ext cx="5227320" cy="1433194"/>
          </a:xfrm>
          <a:solidFill>
            <a:schemeClr val="tx1"/>
          </a:solidFill>
          <a:ln>
            <a:solidFill>
              <a:schemeClr val="tx1"/>
            </a:solidFill>
          </a:ln>
          <a:effectLst>
            <a:glow rad="228600">
              <a:schemeClr val="tx1"/>
            </a:glow>
          </a:effectLst>
        </p:spPr>
        <p:txBody>
          <a:bodyPr>
            <a:normAutofit/>
          </a:bodyPr>
          <a:lstStyle/>
          <a:p>
            <a:r>
              <a:rPr lang="en-US" sz="4800" dirty="0" smtClean="0">
                <a:solidFill>
                  <a:srgbClr val="9650C8"/>
                </a:solidFill>
                <a:latin typeface="Book Antiqua" panose="02040602050305030304" pitchFamily="18" charset="0"/>
              </a:rPr>
              <a:t>Let’s enter the Mystic Chambers!</a:t>
            </a:r>
            <a:endParaRPr lang="en-US" sz="4800" dirty="0">
              <a:solidFill>
                <a:srgbClr val="9650C8"/>
              </a:solidFill>
              <a:latin typeface="Book Antiqua" panose="02040602050305030304" pitchFamily="18" charset="0"/>
            </a:endParaRPr>
          </a:p>
        </p:txBody>
      </p:sp>
    </p:spTree>
    <p:extLst>
      <p:ext uri="{BB962C8B-B14F-4D97-AF65-F5344CB8AC3E}">
        <p14:creationId xmlns:p14="http://schemas.microsoft.com/office/powerpoint/2010/main" val="4154573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Minimal Objectives</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838200" y="1825625"/>
            <a:ext cx="7169727" cy="4351338"/>
          </a:xfrm>
        </p:spPr>
        <p:txBody>
          <a:bodyPr/>
          <a:lstStyle/>
          <a:p>
            <a:r>
              <a:rPr lang="en-US" dirty="0" err="1" smtClean="0">
                <a:solidFill>
                  <a:schemeClr val="accent4">
                    <a:lumMod val="20000"/>
                    <a:lumOff val="80000"/>
                  </a:schemeClr>
                </a:solidFill>
                <a:latin typeface="Book Antiqua" panose="02040602050305030304" pitchFamily="18" charset="0"/>
              </a:rPr>
              <a:t>Raycast</a:t>
            </a:r>
            <a:r>
              <a:rPr lang="en-US" dirty="0" smtClean="0">
                <a:solidFill>
                  <a:schemeClr val="accent4">
                    <a:lumMod val="20000"/>
                    <a:lumOff val="80000"/>
                  </a:schemeClr>
                </a:solidFill>
                <a:latin typeface="Book Antiqua" panose="02040602050305030304" pitchFamily="18" charset="0"/>
              </a:rPr>
              <a:t> 3D </a:t>
            </a:r>
            <a:r>
              <a:rPr lang="en-US" dirty="0" smtClean="0">
                <a:solidFill>
                  <a:srgbClr val="E696E6"/>
                </a:solidFill>
                <a:latin typeface="Book Antiqua" panose="02040602050305030304" pitchFamily="18" charset="0"/>
              </a:rPr>
              <a:t>Dungeon Crawler</a:t>
            </a:r>
          </a:p>
          <a:p>
            <a:r>
              <a:rPr lang="en-US" dirty="0" smtClean="0">
                <a:solidFill>
                  <a:schemeClr val="accent4">
                    <a:lumMod val="20000"/>
                    <a:lumOff val="80000"/>
                  </a:schemeClr>
                </a:solidFill>
                <a:latin typeface="Book Antiqua" panose="02040602050305030304" pitchFamily="18" charset="0"/>
              </a:rPr>
              <a:t>16X16 Dark Pixel Art </a:t>
            </a:r>
            <a:r>
              <a:rPr lang="en-US" dirty="0" smtClean="0">
                <a:solidFill>
                  <a:srgbClr val="E696E6"/>
                </a:solidFill>
                <a:latin typeface="Book Antiqua" panose="02040602050305030304" pitchFamily="18" charset="0"/>
              </a:rPr>
              <a:t>scaled to 160X160 (there are exceptions like Guns)</a:t>
            </a:r>
          </a:p>
          <a:p>
            <a:r>
              <a:rPr lang="en-US" dirty="0" smtClean="0">
                <a:solidFill>
                  <a:srgbClr val="E696E6"/>
                </a:solidFill>
                <a:latin typeface="Book Antiqua" panose="02040602050305030304" pitchFamily="18" charset="0"/>
              </a:rPr>
              <a:t>Basic Storyline: </a:t>
            </a:r>
            <a:r>
              <a:rPr lang="en-US" b="1" dirty="0" smtClean="0">
                <a:solidFill>
                  <a:srgbClr val="E696E6"/>
                </a:solidFill>
                <a:latin typeface="Book Antiqua" panose="02040602050305030304" pitchFamily="18" charset="0"/>
              </a:rPr>
              <a:t>To find </a:t>
            </a:r>
            <a:r>
              <a:rPr lang="en-US" b="1" dirty="0" err="1" smtClean="0">
                <a:solidFill>
                  <a:schemeClr val="accent4">
                    <a:lumMod val="20000"/>
                    <a:lumOff val="80000"/>
                  </a:schemeClr>
                </a:solidFill>
                <a:latin typeface="Book Antiqua" panose="02040602050305030304" pitchFamily="18" charset="0"/>
              </a:rPr>
              <a:t>Mystus</a:t>
            </a:r>
            <a:r>
              <a:rPr lang="en-US" b="1" dirty="0" smtClean="0">
                <a:solidFill>
                  <a:schemeClr val="accent4">
                    <a:lumMod val="20000"/>
                    <a:lumOff val="80000"/>
                  </a:schemeClr>
                </a:solidFill>
                <a:latin typeface="Book Antiqua" panose="02040602050305030304" pitchFamily="18" charset="0"/>
              </a:rPr>
              <a:t> Treasure</a:t>
            </a:r>
            <a:r>
              <a:rPr lang="en-US" b="1" dirty="0" smtClean="0">
                <a:solidFill>
                  <a:srgbClr val="E696E6"/>
                </a:solidFill>
                <a:latin typeface="Book Antiqua" panose="02040602050305030304" pitchFamily="18" charset="0"/>
              </a:rPr>
              <a:t>. But there are enemies, traps and puzzles. </a:t>
            </a:r>
            <a:r>
              <a:rPr lang="en-US" b="1" dirty="0" smtClean="0">
                <a:solidFill>
                  <a:schemeClr val="accent4">
                    <a:lumMod val="20000"/>
                    <a:lumOff val="80000"/>
                  </a:schemeClr>
                </a:solidFill>
                <a:latin typeface="Book Antiqua" panose="02040602050305030304" pitchFamily="18" charset="0"/>
              </a:rPr>
              <a:t>Old Rusty Guns</a:t>
            </a:r>
            <a:r>
              <a:rPr lang="en-US" b="1" dirty="0" smtClean="0">
                <a:solidFill>
                  <a:srgbClr val="E696E6"/>
                </a:solidFill>
                <a:latin typeface="Book Antiqua" panose="02040602050305030304" pitchFamily="18" charset="0"/>
              </a:rPr>
              <a:t>. Complete </a:t>
            </a:r>
            <a:r>
              <a:rPr lang="en-US" b="1" dirty="0">
                <a:solidFill>
                  <a:schemeClr val="accent4">
                    <a:lumMod val="20000"/>
                    <a:lumOff val="80000"/>
                  </a:schemeClr>
                </a:solidFill>
                <a:latin typeface="Book Antiqua" panose="02040602050305030304" pitchFamily="18" charset="0"/>
              </a:rPr>
              <a:t>6</a:t>
            </a:r>
            <a:r>
              <a:rPr lang="en-US" b="1" dirty="0" smtClean="0">
                <a:solidFill>
                  <a:schemeClr val="accent4">
                    <a:lumMod val="20000"/>
                    <a:lumOff val="80000"/>
                  </a:schemeClr>
                </a:solidFill>
                <a:latin typeface="Book Antiqua" panose="02040602050305030304" pitchFamily="18" charset="0"/>
              </a:rPr>
              <a:t> Levels </a:t>
            </a:r>
            <a:r>
              <a:rPr lang="en-US" b="1" dirty="0" smtClean="0">
                <a:solidFill>
                  <a:srgbClr val="E696E6"/>
                </a:solidFill>
                <a:latin typeface="Book Antiqua" panose="02040602050305030304" pitchFamily="18" charset="0"/>
              </a:rPr>
              <a:t>and get to it.</a:t>
            </a:r>
          </a:p>
          <a:p>
            <a:r>
              <a:rPr lang="en-US" dirty="0" smtClean="0">
                <a:solidFill>
                  <a:schemeClr val="accent4">
                    <a:lumMod val="20000"/>
                    <a:lumOff val="80000"/>
                  </a:schemeClr>
                </a:solidFill>
                <a:latin typeface="Book Antiqua" panose="02040602050305030304" pitchFamily="18" charset="0"/>
              </a:rPr>
              <a:t>6+ Items, 2+ Guns, 3+ Enemies, 14+ Décor, 8+ Walls.</a:t>
            </a:r>
          </a:p>
          <a:p>
            <a:endParaRPr lang="en-US" dirty="0" smtClean="0">
              <a:solidFill>
                <a:schemeClr val="accent4">
                  <a:lumMod val="20000"/>
                  <a:lumOff val="80000"/>
                </a:schemeClr>
              </a:solidFill>
              <a:latin typeface="Book Antiqua" panose="02040602050305030304" pitchFamily="18" charset="0"/>
            </a:endParaRP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35000"/>
                    </a14:imgEffect>
                    <a14:imgEffect>
                      <a14:saturation sat="181000"/>
                    </a14:imgEffect>
                    <a14:imgEffect>
                      <a14:brightnessContrast bright="25000" contrast="27000"/>
                    </a14:imgEffect>
                  </a14:imgLayer>
                </a14:imgProps>
              </a:ext>
              <a:ext uri="{28A0092B-C50C-407E-A947-70E740481C1C}">
                <a14:useLocalDpi xmlns:a14="http://schemas.microsoft.com/office/drawing/2010/main" val="0"/>
              </a:ext>
            </a:extLst>
          </a:blip>
          <a:stretch>
            <a:fillRect/>
          </a:stretch>
        </p:blipFill>
        <p:spPr>
          <a:xfrm>
            <a:off x="8258014" y="711198"/>
            <a:ext cx="3539004" cy="2650837"/>
          </a:xfrm>
          <a:prstGeom prst="rect">
            <a:avLst/>
          </a:prstGeom>
        </p:spPr>
      </p:pic>
      <p:pic>
        <p:nvPicPr>
          <p:cNvPr id="3" name="Picture 2"/>
          <p:cNvPicPr>
            <a:picLocks noChangeAspect="1"/>
          </p:cNvPicPr>
          <p:nvPr/>
        </p:nvPicPr>
        <p:blipFill>
          <a:blip r:embed="rId6">
            <a:extLst>
              <a:ext uri="{BEBA8EAE-BF5A-486C-A8C5-ECC9F3942E4B}">
                <a14:imgProps xmlns:a14="http://schemas.microsoft.com/office/drawing/2010/main">
                  <a14:imgLayer r:embed="rId7">
                    <a14:imgEffect>
                      <a14:sharpenSoften amount="35000"/>
                    </a14:imgEffect>
                    <a14:imgEffect>
                      <a14:saturation sat="108000"/>
                    </a14:imgEffect>
                    <a14:imgEffect>
                      <a14:brightnessContrast bright="21000" contrast="62000"/>
                    </a14:imgEffect>
                  </a14:imgLayer>
                </a14:imgProps>
              </a:ext>
              <a:ext uri="{28A0092B-C50C-407E-A947-70E740481C1C}">
                <a14:useLocalDpi xmlns:a14="http://schemas.microsoft.com/office/drawing/2010/main" val="0"/>
              </a:ext>
            </a:extLst>
          </a:blip>
          <a:stretch>
            <a:fillRect/>
          </a:stretch>
        </p:blipFill>
        <p:spPr>
          <a:xfrm>
            <a:off x="8276486" y="3753436"/>
            <a:ext cx="3703078" cy="2527290"/>
          </a:xfrm>
          <a:prstGeom prst="rect">
            <a:avLst/>
          </a:prstGeom>
        </p:spPr>
      </p:pic>
    </p:spTree>
    <p:extLst>
      <p:ext uri="{BB962C8B-B14F-4D97-AF65-F5344CB8AC3E}">
        <p14:creationId xmlns:p14="http://schemas.microsoft.com/office/powerpoint/2010/main" val="3852352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a:xfrm>
            <a:off x="761520" y="487220"/>
            <a:ext cx="10515600" cy="1325563"/>
          </a:xfrm>
        </p:spPr>
        <p:txBody>
          <a:bodyPr/>
          <a:lstStyle/>
          <a:p>
            <a:r>
              <a:rPr lang="en-US" dirty="0" smtClean="0">
                <a:solidFill>
                  <a:srgbClr val="9650C8"/>
                </a:solidFill>
                <a:latin typeface="Book Antiqua" panose="02040602050305030304" pitchFamily="18" charset="0"/>
              </a:rPr>
              <a:t>Schedule</a:t>
            </a:r>
            <a:endParaRPr lang="en-US" dirty="0">
              <a:solidFill>
                <a:srgbClr val="9650C8"/>
              </a:solidFill>
              <a:latin typeface="Book Antiqua" panose="02040602050305030304" pitchFamily="18" charset="0"/>
            </a:endParaRPr>
          </a:p>
        </p:txBody>
      </p:sp>
      <p:pic>
        <p:nvPicPr>
          <p:cNvPr id="2" name="Content Placeholder 1"/>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739157" y="1580646"/>
            <a:ext cx="8116044" cy="4180852"/>
          </a:xfrm>
        </p:spPr>
      </p:pic>
    </p:spTree>
    <p:extLst>
      <p:ext uri="{BB962C8B-B14F-4D97-AF65-F5344CB8AC3E}">
        <p14:creationId xmlns:p14="http://schemas.microsoft.com/office/powerpoint/2010/main" val="3622932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Programming (JavaScript)</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277717" y="1687267"/>
            <a:ext cx="4553826" cy="4391874"/>
          </a:xfrm>
        </p:spPr>
        <p:txBody>
          <a:bodyPr>
            <a:normAutofit fontScale="92500" lnSpcReduction="10000"/>
          </a:bodyPr>
          <a:lstStyle/>
          <a:p>
            <a:r>
              <a:rPr lang="en-US" dirty="0" smtClean="0">
                <a:solidFill>
                  <a:srgbClr val="E696E6"/>
                </a:solidFill>
                <a:latin typeface="Book Antiqua" panose="02040602050305030304" pitchFamily="18" charset="0"/>
              </a:rPr>
              <a:t>Entity Rendering (Simple – 1 image, all sides; Complex – 8 images, 1 image for each side based on </a:t>
            </a:r>
            <a:r>
              <a:rPr lang="en-US" dirty="0">
                <a:solidFill>
                  <a:srgbClr val="E696E6"/>
                </a:solidFill>
                <a:latin typeface="Book Antiqua" panose="02040602050305030304" pitchFamily="18" charset="0"/>
              </a:rPr>
              <a:t>p</a:t>
            </a:r>
            <a:r>
              <a:rPr lang="en-US" dirty="0" smtClean="0">
                <a:solidFill>
                  <a:srgbClr val="E696E6"/>
                </a:solidFill>
                <a:latin typeface="Book Antiqua" panose="02040602050305030304" pitchFamily="18" charset="0"/>
              </a:rPr>
              <a:t>layer angle)</a:t>
            </a:r>
          </a:p>
          <a:p>
            <a:r>
              <a:rPr lang="en-US" dirty="0" smtClean="0">
                <a:solidFill>
                  <a:srgbClr val="E696E6"/>
                </a:solidFill>
                <a:latin typeface="Book Antiqua" panose="02040602050305030304" pitchFamily="18" charset="0"/>
              </a:rPr>
              <a:t>Entity Point Collision</a:t>
            </a:r>
          </a:p>
          <a:p>
            <a:r>
              <a:rPr lang="en-US" dirty="0" smtClean="0">
                <a:solidFill>
                  <a:srgbClr val="E696E6"/>
                </a:solidFill>
                <a:latin typeface="Book Antiqua" panose="02040602050305030304" pitchFamily="18" charset="0"/>
              </a:rPr>
              <a:t>Items System</a:t>
            </a:r>
          </a:p>
          <a:p>
            <a:r>
              <a:rPr lang="en-US" dirty="0" smtClean="0">
                <a:solidFill>
                  <a:srgbClr val="E696E6"/>
                </a:solidFill>
                <a:latin typeface="Book Antiqua" panose="02040602050305030304" pitchFamily="18" charset="0"/>
              </a:rPr>
              <a:t>Inventory System</a:t>
            </a:r>
          </a:p>
          <a:p>
            <a:r>
              <a:rPr lang="en-US" dirty="0" smtClean="0">
                <a:solidFill>
                  <a:srgbClr val="E696E6"/>
                </a:solidFill>
                <a:latin typeface="Book Antiqua" panose="02040602050305030304" pitchFamily="18" charset="0"/>
              </a:rPr>
              <a:t>Guns System</a:t>
            </a:r>
          </a:p>
          <a:p>
            <a:r>
              <a:rPr lang="en-US" dirty="0" smtClean="0">
                <a:solidFill>
                  <a:srgbClr val="E696E6"/>
                </a:solidFill>
                <a:latin typeface="Book Antiqua" panose="02040602050305030304" pitchFamily="18" charset="0"/>
              </a:rPr>
              <a:t>Gameplay UI (HP Bar, Bullets Count)</a:t>
            </a:r>
          </a:p>
          <a:p>
            <a:r>
              <a:rPr lang="en-US" dirty="0" smtClean="0">
                <a:solidFill>
                  <a:srgbClr val="E696E6"/>
                </a:solidFill>
                <a:latin typeface="Book Antiqua" panose="02040602050305030304" pitchFamily="18" charset="0"/>
              </a:rPr>
              <a:t>Sound System</a:t>
            </a:r>
          </a:p>
        </p:txBody>
      </p:sp>
      <p:sp>
        <p:nvSpPr>
          <p:cNvPr id="8" name="Subtitle 5"/>
          <p:cNvSpPr txBox="1">
            <a:spLocks/>
          </p:cNvSpPr>
          <p:nvPr/>
        </p:nvSpPr>
        <p:spPr>
          <a:xfrm>
            <a:off x="5585674" y="1690688"/>
            <a:ext cx="4553826" cy="439187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E696E6"/>
                </a:solidFill>
                <a:latin typeface="Book Antiqua" panose="02040602050305030304" pitchFamily="18" charset="0"/>
              </a:rPr>
              <a:t>Items Placer/Editor</a:t>
            </a:r>
          </a:p>
          <a:p>
            <a:r>
              <a:rPr lang="en-US" dirty="0" smtClean="0">
                <a:solidFill>
                  <a:srgbClr val="E696E6"/>
                </a:solidFill>
                <a:latin typeface="Book Antiqua" panose="02040602050305030304" pitchFamily="18" charset="0"/>
              </a:rPr>
              <a:t>Main Menu UI</a:t>
            </a:r>
          </a:p>
          <a:p>
            <a:r>
              <a:rPr lang="en-US" dirty="0" smtClean="0">
                <a:solidFill>
                  <a:srgbClr val="E696E6"/>
                </a:solidFill>
                <a:latin typeface="Book Antiqua" panose="02040602050305030304" pitchFamily="18" charset="0"/>
              </a:rPr>
              <a:t>Wall Sectors</a:t>
            </a:r>
          </a:p>
          <a:p>
            <a:r>
              <a:rPr lang="en-US" dirty="0" smtClean="0">
                <a:solidFill>
                  <a:srgbClr val="E696E6"/>
                </a:solidFill>
                <a:latin typeface="Book Antiqua" panose="02040602050305030304" pitchFamily="18" charset="0"/>
              </a:rPr>
              <a:t>Enemy Setup</a:t>
            </a:r>
          </a:p>
          <a:p>
            <a:r>
              <a:rPr lang="en-US" dirty="0" smtClean="0">
                <a:solidFill>
                  <a:srgbClr val="E696E6"/>
                </a:solidFill>
                <a:latin typeface="Book Antiqua" panose="02040602050305030304" pitchFamily="18" charset="0"/>
              </a:rPr>
              <a:t>Enemies: Fire Skull, Evil Dwarf, Druid</a:t>
            </a:r>
          </a:p>
          <a:p>
            <a:r>
              <a:rPr lang="en-US" dirty="0" smtClean="0">
                <a:solidFill>
                  <a:srgbClr val="E696E6"/>
                </a:solidFill>
                <a:latin typeface="Book Antiqua" panose="02040602050305030304" pitchFamily="18" charset="0"/>
              </a:rPr>
              <a:t>Ambience System</a:t>
            </a:r>
          </a:p>
          <a:p>
            <a:r>
              <a:rPr lang="en-US" dirty="0" smtClean="0">
                <a:solidFill>
                  <a:srgbClr val="E696E6"/>
                </a:solidFill>
                <a:latin typeface="Book Antiqua" panose="02040602050305030304" pitchFamily="18" charset="0"/>
              </a:rPr>
              <a:t>Enemy Interaction (Movement, Bullet-Enemy, Enemy-Player)</a:t>
            </a:r>
          </a:p>
          <a:p>
            <a:r>
              <a:rPr lang="en-US" dirty="0" smtClean="0">
                <a:solidFill>
                  <a:srgbClr val="E696E6"/>
                </a:solidFill>
                <a:latin typeface="Book Antiqua" panose="02040602050305030304" pitchFamily="18" charset="0"/>
              </a:rPr>
              <a:t>Key-Door System (like Doom 2)</a:t>
            </a:r>
          </a:p>
          <a:p>
            <a:r>
              <a:rPr lang="en-US" dirty="0" smtClean="0">
                <a:solidFill>
                  <a:srgbClr val="E696E6"/>
                </a:solidFill>
                <a:latin typeface="Book Antiqua" panose="02040602050305030304" pitchFamily="18" charset="0"/>
              </a:rPr>
              <a:t>Improved Wall Rendering</a:t>
            </a:r>
          </a:p>
          <a:p>
            <a:r>
              <a:rPr lang="en-US" dirty="0" smtClean="0">
                <a:solidFill>
                  <a:srgbClr val="E696E6"/>
                </a:solidFill>
                <a:latin typeface="Book Antiqua" panose="02040602050305030304" pitchFamily="18" charset="0"/>
              </a:rPr>
              <a:t>Wall Switch</a:t>
            </a:r>
          </a:p>
          <a:p>
            <a:endParaRPr lang="en-US" dirty="0" smtClean="0">
              <a:solidFill>
                <a:srgbClr val="E696E6"/>
              </a:solidFill>
              <a:latin typeface="Book Antiqua" panose="02040602050305030304" pitchFamily="18" charset="0"/>
            </a:endParaRPr>
          </a:p>
          <a:p>
            <a:endParaRPr lang="en-US" dirty="0">
              <a:solidFill>
                <a:srgbClr val="E696E6"/>
              </a:solidFill>
              <a:latin typeface="Book Antiqua" panose="02040602050305030304" pitchFamily="18" charset="0"/>
            </a:endParaRPr>
          </a:p>
        </p:txBody>
      </p:sp>
    </p:spTree>
    <p:extLst>
      <p:ext uri="{BB962C8B-B14F-4D97-AF65-F5344CB8AC3E}">
        <p14:creationId xmlns:p14="http://schemas.microsoft.com/office/powerpoint/2010/main" val="2337640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69" y="-380950"/>
            <a:ext cx="13823178" cy="7705385"/>
          </a:xfrm>
          <a:prstGeom prst="rect">
            <a:avLst/>
          </a:prstGeom>
        </p:spPr>
      </p:pic>
      <p:sp>
        <p:nvSpPr>
          <p:cNvPr id="5" name="Title 4"/>
          <p:cNvSpPr>
            <a:spLocks noGrp="1"/>
          </p:cNvSpPr>
          <p:nvPr>
            <p:ph type="title"/>
          </p:nvPr>
        </p:nvSpPr>
        <p:spPr/>
        <p:txBody>
          <a:bodyPr/>
          <a:lstStyle/>
          <a:p>
            <a:r>
              <a:rPr lang="en-US" dirty="0" smtClean="0">
                <a:solidFill>
                  <a:srgbClr val="9650C8"/>
                </a:solidFill>
                <a:latin typeface="Book Antiqua" panose="02040602050305030304" pitchFamily="18" charset="0"/>
              </a:rPr>
              <a:t>Art (Dark Pixel Art; mostly 16X16)</a:t>
            </a:r>
            <a:endParaRPr lang="en-US" dirty="0">
              <a:solidFill>
                <a:srgbClr val="9650C8"/>
              </a:solidFill>
              <a:latin typeface="Book Antiqua" panose="02040602050305030304" pitchFamily="18" charset="0"/>
            </a:endParaRPr>
          </a:p>
        </p:txBody>
      </p:sp>
      <p:sp>
        <p:nvSpPr>
          <p:cNvPr id="6" name="Subtitle 5"/>
          <p:cNvSpPr>
            <a:spLocks noGrp="1"/>
          </p:cNvSpPr>
          <p:nvPr>
            <p:ph idx="1"/>
          </p:nvPr>
        </p:nvSpPr>
        <p:spPr>
          <a:xfrm>
            <a:off x="127907" y="1690567"/>
            <a:ext cx="4853446" cy="4680838"/>
          </a:xfrm>
        </p:spPr>
        <p:txBody>
          <a:bodyPr>
            <a:normAutofit lnSpcReduction="10000"/>
          </a:bodyPr>
          <a:lstStyle/>
          <a:p>
            <a:r>
              <a:rPr lang="en-US" dirty="0" smtClean="0">
                <a:solidFill>
                  <a:srgbClr val="E696E6"/>
                </a:solidFill>
                <a:latin typeface="Book Antiqua" panose="02040602050305030304" pitchFamily="18" charset="0"/>
              </a:rPr>
              <a:t>Stone Brick Wall + Mossy version of it</a:t>
            </a:r>
          </a:p>
          <a:p>
            <a:r>
              <a:rPr lang="en-US" dirty="0" smtClean="0">
                <a:solidFill>
                  <a:srgbClr val="E696E6"/>
                </a:solidFill>
                <a:latin typeface="Book Antiqua" panose="02040602050305030304" pitchFamily="18" charset="0"/>
              </a:rPr>
              <a:t>Dark Red Brick Wall + Cracked version of it</a:t>
            </a:r>
          </a:p>
          <a:p>
            <a:r>
              <a:rPr lang="en-US" dirty="0" smtClean="0">
                <a:solidFill>
                  <a:srgbClr val="E696E6"/>
                </a:solidFill>
                <a:latin typeface="Book Antiqua" panose="02040602050305030304" pitchFamily="18" charset="0"/>
              </a:rPr>
              <a:t>Guns Static, Shoot and Reload: Revolver, Winchester, Molotov</a:t>
            </a:r>
          </a:p>
          <a:p>
            <a:r>
              <a:rPr lang="en-US" dirty="0" smtClean="0">
                <a:solidFill>
                  <a:srgbClr val="E696E6"/>
                </a:solidFill>
                <a:latin typeface="Book Antiqua" panose="02040602050305030304" pitchFamily="18" charset="0"/>
              </a:rPr>
              <a:t>Fire Animation</a:t>
            </a:r>
          </a:p>
          <a:p>
            <a:r>
              <a:rPr lang="en-US" dirty="0" smtClean="0">
                <a:solidFill>
                  <a:srgbClr val="E696E6"/>
                </a:solidFill>
                <a:latin typeface="Book Antiqua" panose="02040602050305030304" pitchFamily="18" charset="0"/>
              </a:rPr>
              <a:t>Spikes</a:t>
            </a:r>
          </a:p>
          <a:p>
            <a:r>
              <a:rPr lang="en-US" dirty="0" smtClean="0">
                <a:solidFill>
                  <a:srgbClr val="E696E6"/>
                </a:solidFill>
                <a:latin typeface="Book Antiqua" panose="02040602050305030304" pitchFamily="18" charset="0"/>
              </a:rPr>
              <a:t>Key/Door</a:t>
            </a:r>
          </a:p>
          <a:p>
            <a:r>
              <a:rPr lang="en-US" dirty="0" smtClean="0">
                <a:solidFill>
                  <a:srgbClr val="E696E6"/>
                </a:solidFill>
                <a:latin typeface="Book Antiqua" panose="02040602050305030304" pitchFamily="18" charset="0"/>
              </a:rPr>
              <a:t>Health Box</a:t>
            </a:r>
          </a:p>
        </p:txBody>
      </p:sp>
      <p:sp>
        <p:nvSpPr>
          <p:cNvPr id="8" name="Subtitle 5"/>
          <p:cNvSpPr txBox="1">
            <a:spLocks/>
          </p:cNvSpPr>
          <p:nvPr/>
        </p:nvSpPr>
        <p:spPr>
          <a:xfrm>
            <a:off x="5435864" y="1693988"/>
            <a:ext cx="4853446" cy="4680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E696E6"/>
                </a:solidFill>
                <a:latin typeface="Book Antiqua" panose="02040602050305030304" pitchFamily="18" charset="0"/>
              </a:rPr>
              <a:t>White Pearl</a:t>
            </a:r>
          </a:p>
          <a:p>
            <a:r>
              <a:rPr lang="en-US" dirty="0" smtClean="0">
                <a:solidFill>
                  <a:srgbClr val="E696E6"/>
                </a:solidFill>
                <a:latin typeface="Book Antiqua" panose="02040602050305030304" pitchFamily="18" charset="0"/>
              </a:rPr>
              <a:t>Injection</a:t>
            </a:r>
          </a:p>
          <a:p>
            <a:r>
              <a:rPr lang="en-US" dirty="0" smtClean="0">
                <a:solidFill>
                  <a:srgbClr val="E696E6"/>
                </a:solidFill>
                <a:latin typeface="Book Antiqua" panose="02040602050305030304" pitchFamily="18" charset="0"/>
              </a:rPr>
              <a:t>Pillar</a:t>
            </a:r>
          </a:p>
          <a:p>
            <a:r>
              <a:rPr lang="en-US" dirty="0" smtClean="0">
                <a:solidFill>
                  <a:srgbClr val="E696E6"/>
                </a:solidFill>
                <a:latin typeface="Book Antiqua" panose="02040602050305030304" pitchFamily="18" charset="0"/>
              </a:rPr>
              <a:t>Water Dripping Animation</a:t>
            </a:r>
          </a:p>
          <a:p>
            <a:r>
              <a:rPr lang="en-US" dirty="0" smtClean="0">
                <a:solidFill>
                  <a:srgbClr val="E696E6"/>
                </a:solidFill>
                <a:latin typeface="Book Antiqua" panose="02040602050305030304" pitchFamily="18" charset="0"/>
              </a:rPr>
              <a:t>Enemies Idle, Walk, Attack: Fire Skull, Evil Dwarf, Druid</a:t>
            </a:r>
          </a:p>
          <a:p>
            <a:endParaRPr lang="en-US" dirty="0">
              <a:solidFill>
                <a:srgbClr val="E696E6"/>
              </a:solidFill>
              <a:latin typeface="Book Antiqua" panose="02040602050305030304" pitchFamily="18" charset="0"/>
            </a:endParaRPr>
          </a:p>
        </p:txBody>
      </p:sp>
    </p:spTree>
    <p:extLst>
      <p:ext uri="{BB962C8B-B14F-4D97-AF65-F5344CB8AC3E}">
        <p14:creationId xmlns:p14="http://schemas.microsoft.com/office/powerpoint/2010/main" val="22527372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1212</Words>
  <Application>Microsoft Office PowerPoint</Application>
  <PresentationFormat>Widescreen</PresentationFormat>
  <Paragraphs>97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 Antiqua</vt:lpstr>
      <vt:lpstr>Calibri</vt:lpstr>
      <vt:lpstr>Calibri Light</vt:lpstr>
      <vt:lpstr>Office Theme</vt:lpstr>
      <vt:lpstr>Mystic Chambers</vt:lpstr>
      <vt:lpstr>My Experience</vt:lpstr>
      <vt:lpstr>Inspirations</vt:lpstr>
      <vt:lpstr>I want to get better in…</vt:lpstr>
      <vt:lpstr>Let’s enter the Mystic Chambers!</vt:lpstr>
      <vt:lpstr>Minimal Objectives</vt:lpstr>
      <vt:lpstr>Schedule</vt:lpstr>
      <vt:lpstr>Programming (JavaScript)</vt:lpstr>
      <vt:lpstr>Art (Dark Pixel Art; mostly 16X16)</vt:lpstr>
      <vt:lpstr>Audio (Dark Ambience; Creepy Sounds)</vt:lpstr>
      <vt:lpstr>Who’s in?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Mystic Chambers</dc:title>
  <dc:creator>Cheema-PC</dc:creator>
  <cp:lastModifiedBy>Cheema-PC</cp:lastModifiedBy>
  <cp:revision>26</cp:revision>
  <dcterms:created xsi:type="dcterms:W3CDTF">2020-03-05T15:59:14Z</dcterms:created>
  <dcterms:modified xsi:type="dcterms:W3CDTF">2020-03-07T18:12:27Z</dcterms:modified>
</cp:coreProperties>
</file>